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63" r:id="rId3"/>
    <p:sldId id="259" r:id="rId4"/>
    <p:sldId id="258" r:id="rId5"/>
    <p:sldId id="264" r:id="rId6"/>
    <p:sldId id="265" r:id="rId7"/>
    <p:sldId id="266" r:id="rId8"/>
    <p:sldId id="267" r:id="rId9"/>
    <p:sldId id="268" r:id="rId10"/>
  </p:sldIdLst>
  <p:sldSz cx="41148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2863" autoAdjust="0"/>
    <p:restoredTop sz="86293" autoAdjust="0"/>
  </p:normalViewPr>
  <p:slideViewPr>
    <p:cSldViewPr snapToGrid="0" snapToObjects="1">
      <p:cViewPr>
        <p:scale>
          <a:sx n="25" d="100"/>
          <a:sy n="25" d="100"/>
        </p:scale>
        <p:origin x="-528" y="-324"/>
      </p:cViewPr>
      <p:guideLst>
        <p:guide orient="horz" pos="4320"/>
        <p:guide pos="1295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-1714500" y="685800"/>
            <a:ext cx="10287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0311997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1647715" y="2298700"/>
            <a:ext cx="17852571" cy="46482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1647715" y="7073900"/>
            <a:ext cx="17852571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sz="half" idx="1" hasCustomPrompt="1"/>
          </p:nvPr>
        </p:nvSpPr>
        <p:spPr>
          <a:xfrm>
            <a:off x="11571515" y="1778000"/>
            <a:ext cx="18004971" cy="101473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23632886" y="7048500"/>
            <a:ext cx="6346371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23632886" y="1130300"/>
            <a:ext cx="6346371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11157857" y="1130300"/>
            <a:ext cx="12148457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 hasCustomPrompt="1"/>
          </p:nvPr>
        </p:nvSpPr>
        <p:spPr>
          <a:xfrm>
            <a:off x="12170228" y="8953500"/>
            <a:ext cx="16818429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 hasCustomPrompt="1"/>
          </p:nvPr>
        </p:nvSpPr>
        <p:spPr>
          <a:xfrm>
            <a:off x="12170228" y="6038295"/>
            <a:ext cx="16818429" cy="90281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“在此键入引文。”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10123715" y="0"/>
            <a:ext cx="2090057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12803116" y="673100"/>
            <a:ext cx="155448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 hasCustomPrompt="1"/>
          </p:nvPr>
        </p:nvSpPr>
        <p:spPr>
          <a:xfrm>
            <a:off x="10668000" y="9448800"/>
            <a:ext cx="19812000" cy="20066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 hasCustomPrompt="1"/>
          </p:nvPr>
        </p:nvSpPr>
        <p:spPr>
          <a:xfrm>
            <a:off x="10668000" y="11518900"/>
            <a:ext cx="19812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 hasCustomPrompt="1"/>
          </p:nvPr>
        </p:nvSpPr>
        <p:spPr>
          <a:xfrm>
            <a:off x="11647715" y="4533900"/>
            <a:ext cx="17852571" cy="4648200"/>
          </a:xfrm>
          <a:prstGeom prst="rect">
            <a:avLst/>
          </a:prstGeom>
        </p:spPr>
        <p:txBody>
          <a:bodyPr/>
          <a:lstStyle>
            <a:lvl1pPr marL="0" marR="0" indent="0" algn="ctr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内容</a:t>
            </a:r>
            <a:r>
              <a:rPr dirty="0" smtClean="0"/>
              <a:t>文本</a:t>
            </a:r>
            <a:endParaRPr dirty="0"/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  <p:pic>
        <p:nvPicPr>
          <p:cNvPr id="2" name="图片 1" descr="geekpwn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225" y="350798"/>
            <a:ext cx="2469400" cy="1220088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2_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 hasCustomPrompt="1"/>
          </p:nvPr>
        </p:nvSpPr>
        <p:spPr>
          <a:xfrm>
            <a:off x="11647715" y="4533900"/>
            <a:ext cx="17852571" cy="4648200"/>
          </a:xfrm>
          <a:prstGeom prst="rect">
            <a:avLst/>
          </a:prstGeom>
        </p:spPr>
        <p:txBody>
          <a:bodyPr/>
          <a:lstStyle>
            <a:lvl1pPr marL="0" marR="0" indent="0" algn="ctr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dirty="0" smtClean="0"/>
              <a:t>标题文本</a:t>
            </a:r>
            <a:endParaRPr dirty="0"/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  <p:pic>
        <p:nvPicPr>
          <p:cNvPr id="2" name="图片 1" descr="geekpwn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225" y="350798"/>
            <a:ext cx="2469400" cy="1220088"/>
          </a:xfrm>
          <a:prstGeom prst="rect">
            <a:avLst/>
          </a:prstGeom>
        </p:spPr>
      </p:pic>
      <p:pic>
        <p:nvPicPr>
          <p:cNvPr id="7" name="图片 6" descr="geekpwn2.png"/>
          <p:cNvPicPr>
            <a:picLocks noChangeAspect="1"/>
          </p:cNvPicPr>
          <p:nvPr userDrawn="1"/>
        </p:nvPicPr>
        <p:blipFill>
          <a:blip r:embed="rId2">
            <a:alphaModFix amt="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396" y="-321841"/>
            <a:ext cx="16201686" cy="8004974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quarter" idx="13"/>
          </p:nvPr>
        </p:nvSpPr>
        <p:spPr>
          <a:xfrm>
            <a:off x="21408840" y="1104900"/>
            <a:ext cx="8164287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 hasCustomPrompt="1"/>
          </p:nvPr>
        </p:nvSpPr>
        <p:spPr>
          <a:xfrm>
            <a:off x="11538857" y="1104900"/>
            <a:ext cx="87630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标题文本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 hasCustomPrompt="1"/>
          </p:nvPr>
        </p:nvSpPr>
        <p:spPr>
          <a:xfrm>
            <a:off x="11538857" y="6845300"/>
            <a:ext cx="87630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 hasCustomPrompt="1"/>
          </p:nvPr>
        </p:nvSpPr>
        <p:spPr>
          <a:xfrm>
            <a:off x="11647715" y="4533900"/>
            <a:ext cx="17852571" cy="4648200"/>
          </a:xfrm>
          <a:prstGeom prst="rect">
            <a:avLst/>
          </a:prstGeom>
        </p:spPr>
        <p:txBody>
          <a:bodyPr/>
          <a:lstStyle>
            <a:lvl1pPr marL="0" marR="0" indent="0" algn="ctr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dirty="0" smtClean="0"/>
              <a:t>标题文本</a:t>
            </a:r>
            <a:endParaRPr dirty="0"/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  <p:pic>
        <p:nvPicPr>
          <p:cNvPr id="2" name="图片 1" descr="geekpwn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225" y="350798"/>
            <a:ext cx="2469400" cy="1220088"/>
          </a:xfrm>
          <a:prstGeom prst="rect">
            <a:avLst/>
          </a:prstGeom>
        </p:spPr>
      </p:pic>
      <p:pic>
        <p:nvPicPr>
          <p:cNvPr id="7" name="图片 6" descr="geekpwn2.png"/>
          <p:cNvPicPr>
            <a:picLocks noChangeAspect="1"/>
          </p:cNvPicPr>
          <p:nvPr userDrawn="1"/>
        </p:nvPicPr>
        <p:blipFill>
          <a:blip r:embed="rId2">
            <a:alphaModFix amt="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396" y="-321841"/>
            <a:ext cx="16201686" cy="8004974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sz="half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21412200" y="3238500"/>
            <a:ext cx="8164286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 hasCustomPrompt="1"/>
          </p:nvPr>
        </p:nvSpPr>
        <p:spPr>
          <a:xfrm>
            <a:off x="11571514" y="3238500"/>
            <a:ext cx="8577943" cy="9207500"/>
          </a:xfrm>
          <a:prstGeom prst="rect">
            <a:avLst/>
          </a:prstGeom>
        </p:spPr>
        <p:txBody>
          <a:bodyPr/>
          <a:lstStyle>
            <a:lvl1pPr marL="546100" indent="-546100">
              <a:spcBef>
                <a:spcPts val="4500"/>
              </a:spcBef>
              <a:defRPr sz="4400"/>
            </a:lvl1pPr>
            <a:lvl2pPr marL="1104900" indent="-546100">
              <a:spcBef>
                <a:spcPts val="4500"/>
              </a:spcBef>
              <a:defRPr sz="4400"/>
            </a:lvl2pPr>
            <a:lvl3pPr marL="1663700" indent="-546100">
              <a:spcBef>
                <a:spcPts val="4500"/>
              </a:spcBef>
              <a:defRPr sz="4400"/>
            </a:lvl3pPr>
            <a:lvl4pPr marL="2222500" indent="-546100">
              <a:spcBef>
                <a:spcPts val="4500"/>
              </a:spcBef>
              <a:defRPr sz="4400"/>
            </a:lvl4pPr>
            <a:lvl5pPr marL="2781300" indent="-546100">
              <a:spcBef>
                <a:spcPts val="4500"/>
              </a:spcBef>
              <a:defRPr sz="4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1571515" y="952500"/>
            <a:ext cx="18004971" cy="22860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1571515" y="3238500"/>
            <a:ext cx="18004971" cy="92075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20311275" y="13081000"/>
            <a:ext cx="514564" cy="471924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1148000" cy="13716000"/>
          </a:xfrm>
          <a:prstGeom prst="rect">
            <a:avLst/>
          </a:prstGeom>
        </p:spPr>
      </p:pic>
      <p:sp>
        <p:nvSpPr>
          <p:cNvPr id="5" name="Shape 121"/>
          <p:cNvSpPr/>
          <p:nvPr/>
        </p:nvSpPr>
        <p:spPr>
          <a:xfrm>
            <a:off x="4924598" y="4219906"/>
            <a:ext cx="30941530" cy="2178994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130000"/>
              </a:lnSpc>
              <a:defRPr sz="70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kumimoji="1" lang="zh-CN" altLang="en-US" sz="11500" dirty="0">
                <a:sym typeface="+mn-ea"/>
              </a:rPr>
              <a:t>突破物理隔离的窃密方式</a:t>
            </a:r>
            <a:endParaRPr sz="11500" dirty="0"/>
          </a:p>
        </p:txBody>
      </p:sp>
      <p:sp>
        <p:nvSpPr>
          <p:cNvPr id="6" name="Shape 122"/>
          <p:cNvSpPr/>
          <p:nvPr/>
        </p:nvSpPr>
        <p:spPr>
          <a:xfrm>
            <a:off x="14674691" y="6578991"/>
            <a:ext cx="11441344" cy="2616200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/>
          <a:p>
            <a:pPr>
              <a:lnSpc>
                <a:spcPct val="150000"/>
              </a:lnSpc>
              <a:defRPr sz="55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sz="5500" dirty="0"/>
              <a:t>烧鸡</a:t>
            </a:r>
            <a:endParaRPr lang="en-US" altLang="zh-CN" sz="5500" dirty="0"/>
          </a:p>
          <a:p>
            <a:pPr>
              <a:lnSpc>
                <a:spcPct val="150000"/>
              </a:lnSpc>
              <a:defRPr sz="55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sz="5500" dirty="0"/>
              <a:t>哈尔滨理工大学学生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1148000" cy="13716000"/>
          </a:xfrm>
          <a:prstGeom prst="rect">
            <a:avLst/>
          </a:prstGeom>
        </p:spPr>
      </p:pic>
      <p:sp>
        <p:nvSpPr>
          <p:cNvPr id="6" name="Shape 122"/>
          <p:cNvSpPr/>
          <p:nvPr/>
        </p:nvSpPr>
        <p:spPr>
          <a:xfrm>
            <a:off x="14674691" y="7207641"/>
            <a:ext cx="11441344" cy="1358900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/>
          <a:p>
            <a:pPr>
              <a:lnSpc>
                <a:spcPct val="150000"/>
              </a:lnSpc>
              <a:defRPr sz="55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sz="5500" dirty="0"/>
          </a:p>
        </p:txBody>
      </p:sp>
      <p:sp>
        <p:nvSpPr>
          <p:cNvPr id="3" name="文本框 2"/>
          <p:cNvSpPr txBox="1"/>
          <p:nvPr/>
        </p:nvSpPr>
        <p:spPr>
          <a:xfrm>
            <a:off x="8917305" y="4946015"/>
            <a:ext cx="23314025" cy="382397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lstStyle/>
          <a:p>
            <a:pPr marL="457200" marR="0" lvl="1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1" lang="zh-CN" sz="6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当一个派送错误的</a:t>
            </a:r>
            <a:r>
              <a:rPr kumimoji="1" sz="6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快递</a:t>
            </a:r>
            <a:r>
              <a:rPr kumimoji="1" lang="zh-CN" sz="6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包裹</a:t>
            </a:r>
            <a:r>
              <a:rPr kumimoji="1" sz="6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静静躺在公司的某个角落</a:t>
            </a:r>
            <a:r>
              <a:rPr kumimoji="1" lang="en-US" sz="6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......</a:t>
            </a:r>
            <a:endParaRPr kumimoji="1" lang="zh-CN" altLang="en-US" sz="60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457200" marR="0" lvl="1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1" lang="en-US" sz="60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457200" marR="0" lvl="1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1" sz="6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夜幕降临，人们陆续离开公司。纸箱自己打开，出来一个机器人</a:t>
            </a:r>
            <a:r>
              <a:rPr kumimoji="1" lang="zh-CN" sz="6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，进入办公室，入侵计算机。</a:t>
            </a:r>
            <a:endParaRPr kumimoji="1" lang="zh-CN" altLang="en-US" sz="6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488420" y="1833880"/>
            <a:ext cx="17852390" cy="3496310"/>
          </a:xfrm>
        </p:spPr>
        <p:txBody>
          <a:bodyPr/>
          <a:lstStyle/>
          <a:p>
            <a:pPr algn="ctr">
              <a:lnSpc>
                <a:spcPct val="110000"/>
              </a:lnSpc>
            </a:pPr>
            <a:r>
              <a:rPr kumimoji="1" lang="zh-CN" altLang="en-US" sz="9600" dirty="0">
                <a:latin typeface="微软雅黑" panose="020B0503020204020204" charset="-122"/>
                <a:ea typeface="微软雅黑" panose="020B0503020204020204" charset="-122"/>
              </a:rPr>
              <a:t>机器人执行任务流程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578215" y="5741670"/>
            <a:ext cx="23672165" cy="592074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lstStyle/>
          <a:p>
            <a:pPr marL="514350" indent="-514350" algn="l">
              <a:buFont typeface="Arial" panose="020B0604020202020204" pitchFamily="34" charset="0"/>
              <a:buAutoNum type="arabicPeriod"/>
            </a:pPr>
            <a:r>
              <a:rPr kumimoji="1" lang="zh-CN" altLang="en-US" sz="540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用悬吊线缆的方式将机器人主体从桌面运送到地面上，机器人与挂钩分离，寻找到目标主机。</a:t>
            </a:r>
          </a:p>
          <a:p>
            <a:pPr marL="514350" indent="-514350" algn="l">
              <a:buFont typeface="Arial" panose="020B0604020202020204" pitchFamily="34" charset="0"/>
              <a:buAutoNum type="arabicPeriod"/>
            </a:pPr>
            <a:r>
              <a:rPr kumimoji="1" lang="zh-CN" altLang="en-US" sz="540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机器人自身的升降装置将</a:t>
            </a:r>
            <a:r>
              <a:rPr kumimoji="1" lang="en-US" altLang="zh-CN" sz="540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USB</a:t>
            </a:r>
            <a:r>
              <a:rPr kumimoji="1" lang="zh-CN" altLang="en-US" sz="540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设备提升到适合的位置，利用磁铁将其插入指定插口。</a:t>
            </a:r>
          </a:p>
          <a:p>
            <a:pPr marL="514350" indent="-514350" algn="l">
              <a:buFont typeface="Arial" panose="020B0604020202020204" pitchFamily="34" charset="0"/>
              <a:buAutoNum type="arabicPeriod"/>
            </a:pPr>
            <a:r>
              <a:rPr kumimoji="1" lang="zh-CN" altLang="en-US" sz="540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机器人与</a:t>
            </a:r>
            <a:r>
              <a:rPr kumimoji="1" lang="en-US" altLang="zh-CN" sz="540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USB</a:t>
            </a:r>
            <a:r>
              <a:rPr kumimoji="1" lang="zh-CN" altLang="en-US" sz="540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设备分离，机械臂打开电源开关，进入到</a:t>
            </a:r>
            <a:r>
              <a:rPr kumimoji="1" lang="en-US" altLang="zh-CN" sz="540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USB</a:t>
            </a:r>
            <a:r>
              <a:rPr kumimoji="1" lang="zh-CN" altLang="en-US" sz="540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设备中的系统并拷贝数据。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1" lang="zh-CN" altLang="en-US" sz="5400" b="0" i="0" u="none" strike="noStrike" cap="none" spc="0" normalizeH="0" baseline="0">
              <a:solidFill>
                <a:schemeClr val="bg1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占位符 17" descr="QQ截图20161101150131"/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14324330" y="6176645"/>
            <a:ext cx="12499340" cy="70465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7190403" y="4441825"/>
            <a:ext cx="6765925" cy="117856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66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Helvetica Light"/>
              </a:rPr>
              <a:t>可旋转的</a:t>
            </a:r>
            <a:r>
              <a:rPr kumimoji="0" lang="en-US" altLang="zh-CN" sz="66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Helvetica Light"/>
              </a:rPr>
              <a:t>USB</a:t>
            </a:r>
            <a:r>
              <a:rPr kumimoji="0" lang="zh-CN" altLang="en-US" sz="66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Helvetica Light"/>
              </a:rPr>
              <a:t>设备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8846166" y="4441825"/>
            <a:ext cx="3454400" cy="117856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66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Helvetica Light"/>
              </a:rPr>
              <a:t>升降平台</a:t>
            </a:r>
          </a:p>
        </p:txBody>
      </p:sp>
      <p:pic>
        <p:nvPicPr>
          <p:cNvPr id="2" name="图片占位符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67370" y="6197600"/>
            <a:ext cx="4253865" cy="694499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2863830" y="6197600"/>
            <a:ext cx="7515225" cy="24415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t" forceAA="0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>
                <a:ln>
                  <a:noFill/>
                </a:ln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含油直线轴承、光轴、螺杆、螺母和电机构成了直线滑台系统</a:t>
            </a: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210925" y="165735"/>
            <a:ext cx="17852390" cy="3496310"/>
          </a:xfrm>
        </p:spPr>
        <p:txBody>
          <a:bodyPr/>
          <a:lstStyle/>
          <a:p>
            <a:pPr algn="ctr">
              <a:lnSpc>
                <a:spcPct val="110000"/>
              </a:lnSpc>
            </a:pPr>
            <a:r>
              <a:rPr kumimoji="1" lang="zh-CN" altLang="en-US" sz="7200" dirty="0">
                <a:latin typeface="微软雅黑" panose="020B0503020204020204" charset="-122"/>
                <a:ea typeface="微软雅黑" panose="020B0503020204020204" charset="-122"/>
              </a:rPr>
              <a:t>成功完成入侵</a:t>
            </a:r>
          </a:p>
        </p:txBody>
      </p:sp>
      <p:pic>
        <p:nvPicPr>
          <p:cNvPr id="13" name="内容占位符 12" descr="744058924264681147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3777595" y="3382645"/>
            <a:ext cx="13592175" cy="1019492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861675" y="1784350"/>
            <a:ext cx="17852390" cy="3496310"/>
          </a:xfrm>
        </p:spPr>
        <p:txBody>
          <a:bodyPr/>
          <a:lstStyle/>
          <a:p>
            <a:pPr algn="ctr">
              <a:lnSpc>
                <a:spcPct val="110000"/>
              </a:lnSpc>
            </a:pPr>
            <a:r>
              <a:rPr kumimoji="1" lang="zh-CN" altLang="en-US" sz="7200" dirty="0">
                <a:latin typeface="微软雅黑" panose="020B0503020204020204" charset="-122"/>
                <a:ea typeface="微软雅黑" panose="020B0503020204020204" charset="-122"/>
              </a:rPr>
              <a:t>可能带来的危害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9368790" y="5933123"/>
            <a:ext cx="20837525" cy="367157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lstStyle/>
          <a:p>
            <a:pPr marL="685800" marR="0" indent="-68580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zh-CN" altLang="en-US" sz="6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Helvetica Light"/>
              </a:rPr>
              <a:t>办公室的台式机的物理入侵</a:t>
            </a:r>
          </a:p>
          <a:p>
            <a:pPr marL="685800" marR="0" indent="-68580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zh-CN" altLang="en-US" sz="6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Helvetica Light"/>
              </a:rPr>
              <a:t>无人值守的机房</a:t>
            </a:r>
          </a:p>
          <a:p>
            <a:pPr marL="685800" marR="0" indent="-68580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zh-CN" altLang="en-US" sz="6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Helvetica Light"/>
              </a:rPr>
              <a:t>监控设备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+mn-cs"/>
              <a:sym typeface="Helvetica Light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9368790" y="5933123"/>
            <a:ext cx="20837525" cy="367157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lstStyle/>
          <a:p>
            <a:pPr marL="685800" marR="0" indent="-68580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zh-CN" altLang="en-US" sz="6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Helvetica Light"/>
              </a:rPr>
              <a:t>一些智能家居</a:t>
            </a:r>
          </a:p>
          <a:p>
            <a:pPr marL="685800" marR="0" indent="-68580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zh-CN" altLang="en-US" sz="6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Helvetica Light"/>
              </a:rPr>
              <a:t>家用机器人（扫地机人，儿童陪护）</a:t>
            </a:r>
          </a:p>
          <a:p>
            <a:pPr marL="685800" marR="0" indent="-68580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zh-CN" altLang="en-US" sz="6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Helvetica Light"/>
              </a:rPr>
              <a:t>一些常见但不常用的设备（烟雾报警器，应急灯）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+mn-cs"/>
              <a:sym typeface="Helvetica Ligh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5164435" y="3204845"/>
            <a:ext cx="9245600" cy="127635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72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Helvetica Light"/>
              </a:rPr>
              <a:t>可植入窃听装置的设备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458065" y="5686221"/>
            <a:ext cx="15698470" cy="1872307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Thanks</a:t>
            </a:r>
            <a:endParaRPr kumimoji="0" lang="zh-CN" altLang="en-US" sz="115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sym typeface="Helvetica Light"/>
            </a:endParaRP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179</Words>
  <Application>Microsoft Office PowerPoint</Application>
  <PresentationFormat>自定义</PresentationFormat>
  <Paragraphs>23</Paragraphs>
  <Slides>9</Slides>
  <Notes>4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0" baseType="lpstr">
      <vt:lpstr>White</vt:lpstr>
      <vt:lpstr>PowerPoint 演示文稿</vt:lpstr>
      <vt:lpstr>PowerPoint 演示文稿</vt:lpstr>
      <vt:lpstr>机器人执行任务流程</vt:lpstr>
      <vt:lpstr>PowerPoint 演示文稿</vt:lpstr>
      <vt:lpstr>PowerPoint 演示文稿</vt:lpstr>
      <vt:lpstr>成功完成入侵</vt:lpstr>
      <vt:lpstr>可能带来的危害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Freebuf-new</cp:lastModifiedBy>
  <cp:revision>16</cp:revision>
  <dcterms:created xsi:type="dcterms:W3CDTF">2016-11-28T01:36:00Z</dcterms:created>
  <dcterms:modified xsi:type="dcterms:W3CDTF">2016-12-21T03:40:37Z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2052-10.1.0.6065</vt:lpwstr>
  </property>
</Properties>
</file>